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ea717d61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ea717d611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ea717d6110_0_15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ea717d6110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a717d6110_0_3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a717d6110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ea717d6110_0_4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ea717d6110_0_4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ea717d6110_0_6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ea717d6110_0_6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ea717d6110_0_7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gea717d6110_0_79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ea717d6110_0_9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ea717d6110_0_9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 txBox="1"/>
          <p:nvPr>
            <p:ph idx="1" type="subTitle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None/>
              <a:defRPr b="1" i="0" sz="16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457200" marR="0" rtl="0" algn="ctr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None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None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None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1828800" marR="0" rtl="0" algn="ctr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2286000" marR="0" rtl="0" algn="ctr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None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None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29" name="Google Shape;29;p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0" name="Google Shape;30;p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2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Georgia"/>
              <a:buNone/>
              <a:defRPr b="0" i="0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bg>
      <p:bgPr>
        <a:solidFill>
          <a:schemeClr val="lt2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9" name="Google Shape;139;p11"/>
          <p:cNvSpPr txBox="1"/>
          <p:nvPr>
            <p:ph idx="1" type="body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0" name="Google Shape;140;p1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1" name="Google Shape;141;p1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42" name="Google Shape;142;p1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bg>
      <p:bgPr>
        <a:solidFill>
          <a:schemeClr val="lt2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1" name="Google Shape;151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 txBox="1"/>
          <p:nvPr>
            <p:ph idx="12" type="sldNum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4" name="Google Shape;154;p12"/>
          <p:cNvSpPr txBox="1"/>
          <p:nvPr>
            <p:ph idx="1" type="body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5" name="Google Shape;155;p12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6" name="Google Shape;156;p1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57" name="Google Shape;157;p12"/>
          <p:cNvSpPr txBox="1"/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A97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2" type="sldNum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3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" name="Google Shape;44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" name="Google Shape;46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 txBox="1"/>
          <p:nvPr>
            <p:ph idx="1" type="body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5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1" sz="1600" cap="none">
                <a:solidFill>
                  <a:schemeClr val="dk2"/>
                </a:solidFill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9" name="Google Shape;49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2" name="Google Shape;52;p4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53" name="Google Shape;53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4" name="Google Shape;54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4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7" name="Google Shape;57;p4"/>
          <p:cNvSpPr txBox="1"/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0" sz="4200" cap="none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bg>
      <p:bgPr>
        <a:solidFill>
          <a:schemeClr val="lt2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5"/>
          <p:cNvSpPr txBox="1"/>
          <p:nvPr>
            <p:ph idx="10" type="dt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1" name="Google Shape;61;p5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2" name="Google Shape;62;p5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3" name="Google Shape;63;p5"/>
          <p:cNvCxnSpPr/>
          <p:nvPr/>
        </p:nvCxnSpPr>
        <p:spPr>
          <a:xfrm flipH="1" rot="10800000">
            <a:off x="4563080" y="1575652"/>
            <a:ext cx="8921" cy="4819557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4" name="Google Shape;64;p5"/>
          <p:cNvSpPr txBox="1"/>
          <p:nvPr>
            <p:ph idx="1" type="body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40"/>
              </a:spcBef>
              <a:spcAft>
                <a:spcPts val="0"/>
              </a:spcAft>
              <a:buSzPts val="1400"/>
              <a:buChar char="●"/>
              <a:defRPr sz="2500"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5" name="Google Shape;65;p5"/>
          <p:cNvSpPr txBox="1"/>
          <p:nvPr>
            <p:ph idx="2" type="body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40"/>
              </a:spcBef>
              <a:spcAft>
                <a:spcPts val="0"/>
              </a:spcAft>
              <a:buSzPts val="1400"/>
              <a:buChar char="●"/>
              <a:defRPr sz="2500"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bg>
      <p:bgPr>
        <a:solidFill>
          <a:schemeClr val="lt2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Google Shape;67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8" name="Google Shape;68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 txBox="1"/>
          <p:nvPr>
            <p:ph idx="1" type="body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1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Georgia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5" name="Google Shape;75;p6"/>
          <p:cNvSpPr txBox="1"/>
          <p:nvPr>
            <p:ph idx="2" type="body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SzPts val="1400"/>
              <a:buFont typeface="Georgia"/>
              <a:buNone/>
              <a:defRPr b="1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Georgia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cxnSp>
        <p:nvCxnSpPr>
          <p:cNvPr id="78" name="Google Shape;78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9" name="Google Shape;79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6"/>
          <p:cNvSpPr txBox="1"/>
          <p:nvPr>
            <p:ph idx="3" type="body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1" name="Google Shape;81;p6"/>
          <p:cNvSpPr txBox="1"/>
          <p:nvPr>
            <p:ph idx="4" type="body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2" name="Google Shape;82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/>
          <p:nvPr>
            <p:ph idx="12" type="sldNum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5" name="Google Shape;85;p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sz="33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7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9" name="Google Shape;89;p7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0" name="Google Shape;90;p7"/>
          <p:cNvSpPr txBox="1"/>
          <p:nvPr>
            <p:ph idx="12" type="sldNum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99" name="Google Shape;99;p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00" name="Google Shape;100;p8"/>
          <p:cNvSpPr txBox="1"/>
          <p:nvPr>
            <p:ph idx="12" type="sldNum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 txBox="1"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9" name="Google Shape;109;p9"/>
          <p:cNvSpPr txBox="1"/>
          <p:nvPr>
            <p:ph idx="1" type="body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rtl="0">
              <a:spcBef>
                <a:spcPts val="1000"/>
              </a:spcBef>
              <a:spcAft>
                <a:spcPts val="0"/>
              </a:spcAft>
              <a:buSzPts val="1400"/>
              <a:buFont typeface="Georgia"/>
              <a:buNone/>
              <a:defRPr sz="1200"/>
            </a:lvl2pPr>
            <a:lvl3pPr indent="-228600" lvl="2" marL="13716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sz="1000"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Georgia"/>
              <a:buNone/>
              <a:defRPr sz="900"/>
            </a:lvl4pPr>
            <a:lvl5pPr indent="-228600" lvl="4" marL="2286000" rtl="0">
              <a:spcBef>
                <a:spcPts val="360"/>
              </a:spcBef>
              <a:spcAft>
                <a:spcPts val="0"/>
              </a:spcAft>
              <a:buSzPts val="1400"/>
              <a:buFont typeface="Georgia"/>
              <a:buNone/>
              <a:defRPr sz="900"/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0" name="Google Shape;110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2" name="Google Shape;112;p9"/>
          <p:cNvSpPr txBox="1"/>
          <p:nvPr>
            <p:ph idx="2" type="body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sz="2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sz="22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sz="200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3" name="Google Shape;113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9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6" name="Google Shape;116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18" name="Google Shape;118;p9"/>
          <p:cNvSpPr txBox="1"/>
          <p:nvPr>
            <p:ph idx="11" type="ftr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1" name="Google Shape;121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1" name="Google Shape;131;p10"/>
          <p:cNvSpPr txBox="1"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eorgia"/>
              <a:buNone/>
              <a:defRPr b="1"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2" name="Google Shape;132;p10"/>
          <p:cNvSpPr/>
          <p:nvPr>
            <p:ph idx="2" type="pic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0"/>
          <p:cNvSpPr txBox="1"/>
          <p:nvPr>
            <p:ph idx="1" type="body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 sz="1200"/>
            </a:lvl2pPr>
            <a:lvl3pPr indent="-317500" lvl="2" marL="13716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1000"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 sz="900"/>
            </a:lvl4pPr>
            <a:lvl5pPr indent="-317500" lvl="4" marL="2286000" rtl="0">
              <a:spcBef>
                <a:spcPts val="360"/>
              </a:spcBef>
              <a:spcAft>
                <a:spcPts val="0"/>
              </a:spcAft>
              <a:buSzPts val="1400"/>
              <a:buChar char="•"/>
              <a:defRPr sz="900"/>
            </a:lvl5pPr>
            <a:lvl6pPr indent="-317500" lvl="5" marL="2743200" rtl="0">
              <a:spcBef>
                <a:spcPts val="360"/>
              </a:spcBef>
              <a:spcAft>
                <a:spcPts val="0"/>
              </a:spcAft>
              <a:buSzPts val="1400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 sz="16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rtl="0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4" name="Google Shape;134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10"/>
          <p:cNvSpPr txBox="1"/>
          <p:nvPr>
            <p:ph idx="10" type="dt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6" name="Google Shape;136;p10"/>
          <p:cNvSpPr txBox="1"/>
          <p:nvPr>
            <p:ph idx="11" type="ftr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4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7A979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cap="flat" cmpd="sng" w="9525">
            <a:solidFill>
              <a:srgbClr val="7A979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7A979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400"/>
              <a:buFont typeface="Georgia"/>
              <a:buNone/>
              <a:defRPr b="0" i="0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"/>
          <p:cNvSpPr txBox="1"/>
          <p:nvPr>
            <p:ph idx="1" type="body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  <a:defRPr b="0" i="0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1750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ymbol"/>
              <a:buChar char="○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175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Noto Symbol"/>
              <a:buChar char="•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ymbol"/>
              <a:buChar char="•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175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175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oto Symbol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17500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175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4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40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cashedlebower@jacksonsd.or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/>
          <p:nvPr>
            <p:ph idx="1" type="subTitle"/>
          </p:nvPr>
        </p:nvSpPr>
        <p:spPr>
          <a:xfrm>
            <a:off x="533400" y="2895600"/>
            <a:ext cx="7854696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sz="3977"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977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ENGLISH I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95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977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MRS. SHEDLEBOWER 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95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rPr b="1" i="0" lang="en-US" sz="3977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ROOM 515</a:t>
            </a:r>
            <a:r>
              <a:rPr b="1" i="0" lang="en-US" sz="37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1" i="0" sz="3700" u="none" cap="none" strike="noStrik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3" name="Google Shape;163;p13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Georgia"/>
              <a:buNone/>
            </a:pPr>
            <a:r>
              <a:rPr lang="en-US"/>
              <a:t>BACK TO SCHOOL NIGHT</a:t>
            </a:r>
            <a: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20</a:t>
            </a:r>
            <a:r>
              <a:rPr lang="en-US"/>
              <a:t>21</a:t>
            </a:r>
            <a:r>
              <a:rPr b="0" i="0" lang="en-US" sz="4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-20</a:t>
            </a:r>
            <a:r>
              <a:rPr lang="en-US"/>
              <a:t>22</a:t>
            </a:r>
            <a:endParaRPr b="0" i="0" sz="4200" u="none" cap="none" strike="noStrike"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POLICY AND PROCEDURE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9" name="Google Shape;169;p14"/>
          <p:cNvSpPr txBox="1"/>
          <p:nvPr>
            <p:ph idx="1" type="body"/>
          </p:nvPr>
        </p:nvSpPr>
        <p:spPr>
          <a:xfrm>
            <a:off x="301750" y="1348750"/>
            <a:ext cx="8503800" cy="47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Homework (every night) – absent work due the day you return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Classpag</a:t>
            </a:r>
            <a:r>
              <a:rPr lang="en-US"/>
              <a:t>e - Google Classroom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/>
              <a:t>- assignments posted daily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Genesis - updated </a:t>
            </a:r>
            <a:r>
              <a:rPr lang="en-US"/>
              <a:t>regularly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Student Handbook </a:t>
            </a:r>
            <a:r>
              <a:rPr lang="en-US"/>
              <a:t>-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school rules </a:t>
            </a:r>
            <a:endParaRPr/>
          </a:p>
          <a:p>
            <a:pPr indent="-274320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Classroom Management </a:t>
            </a:r>
            <a:r>
              <a:rPr lang="en-US"/>
              <a:t>-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parent contact, lunch detention, seating chart, disciplinary referral</a:t>
            </a:r>
            <a:r>
              <a:rPr lang="en-US"/>
              <a:t> </a:t>
            </a:r>
            <a:endParaRPr/>
          </a:p>
          <a:p>
            <a:pPr indent="-274637" lvl="0" marL="274320" rtl="0" algn="l">
              <a:lnSpc>
                <a:spcPct val="119739"/>
              </a:lnSpc>
              <a:spcBef>
                <a:spcPts val="0"/>
              </a:spcBef>
              <a:spcAft>
                <a:spcPts val="0"/>
              </a:spcAft>
              <a:buClr>
                <a:srgbClr val="D16349"/>
              </a:buClr>
              <a:buSzPts val="2300"/>
              <a:buFont typeface="Times New Roman"/>
              <a:buChar char="●"/>
            </a:pPr>
            <a:r>
              <a:rPr lang="en-US"/>
              <a:t>Cell phone policy - securely placed in the holder for the entire class period</a:t>
            </a:r>
            <a:endParaRPr/>
          </a:p>
          <a:p>
            <a:pPr indent="-274320" lvl="0" marL="274320" rtl="0" algn="l">
              <a:lnSpc>
                <a:spcPct val="119739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lang="en-US"/>
              <a:t>Academic Integrity - original work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274320" marR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GRADING</a:t>
            </a:r>
            <a:endParaRPr/>
          </a:p>
        </p:txBody>
      </p:sp>
      <p:sp>
        <p:nvSpPr>
          <p:cNvPr id="175" name="Google Shape;175;p15"/>
          <p:cNvSpPr txBox="1"/>
          <p:nvPr>
            <p:ph idx="1" type="body"/>
          </p:nvPr>
        </p:nvSpPr>
        <p:spPr>
          <a:xfrm>
            <a:off x="301750" y="1348750"/>
            <a:ext cx="8503800" cy="47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Departmental Grade Distribution: Assessments=50%, Homework=30%, Participation=20%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Grading Scale: A=100-90,B=89-80, C=79-70, D=69-65, F=below 65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Course Average: Each Marking Period = 28%, Final Examination 16%</a:t>
            </a:r>
            <a:endParaRPr/>
          </a:p>
          <a:p>
            <a:pPr indent="-274320" lvl="0" marL="274320" rtl="0" algn="l">
              <a:spcBef>
                <a:spcPts val="540"/>
              </a:spcBef>
              <a:spcAft>
                <a:spcPts val="0"/>
              </a:spcAft>
              <a:buSzPts val="2295"/>
              <a:buChar char="●"/>
            </a:pPr>
            <a:r>
              <a:rPr lang="en-US"/>
              <a:t>Authentic Assessment: Journal =15%, Essay = 35%, Presentation =25%, Close Reading Articles =25%</a:t>
            </a:r>
            <a:endParaRPr/>
          </a:p>
          <a:p>
            <a:pPr indent="-128587" lvl="0" marL="27432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SUGGESTED SUPPLIES </a:t>
            </a:r>
            <a:endParaRPr/>
          </a:p>
        </p:txBody>
      </p:sp>
      <p:sp>
        <p:nvSpPr>
          <p:cNvPr id="181" name="Google Shape;181;p16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457200" lvl="0" marL="457200" rtl="0" algn="l">
              <a:spcBef>
                <a:spcPts val="54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Fully charged chromebook/charger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Wireless mouse and/or earbuds 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Face mask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Backpack with a laptop sleeve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Pens/pencils/highlighters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Georgia"/>
              <a:buChar char="●"/>
            </a:pPr>
            <a:r>
              <a:rPr lang="en-US" sz="3600"/>
              <a:t>Tissues/hand sanitizer   </a:t>
            </a:r>
            <a:endParaRPr sz="36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CURRICULUM: TEEN ISSUES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7" name="Google Shape;187;p17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Short Stories </a:t>
            </a:r>
            <a:r>
              <a:rPr lang="en-US"/>
              <a:t>-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Selected Works</a:t>
            </a:r>
            <a:endParaRPr/>
          </a:p>
          <a:p>
            <a:pPr indent="-274320" lvl="0" marL="27432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lang="en-US"/>
              <a:t>Nonfiction – Selected Works </a:t>
            </a:r>
            <a:endParaRPr/>
          </a:p>
          <a:p>
            <a:pPr indent="-274320" lvl="0" marL="274320" marR="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i="1" lang="en-US"/>
              <a:t>The Tragedy of Romeo and Juliet -</a:t>
            </a:r>
            <a:r>
              <a:rPr b="0" i="1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Drama </a:t>
            </a:r>
            <a:endParaRPr/>
          </a:p>
          <a:p>
            <a:pPr indent="-274320" lvl="0" marL="274320" marR="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i="1" lang="en-US"/>
              <a:t>Of Mice and Men</a:t>
            </a:r>
            <a:r>
              <a:rPr b="0" i="1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/>
              <a:t>- 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Novel</a:t>
            </a:r>
            <a:endParaRPr/>
          </a:p>
          <a:p>
            <a:pPr indent="-274320" lvl="0" marL="274320" marR="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Char char="●"/>
            </a:pPr>
            <a:r>
              <a:rPr i="1" lang="en-US"/>
              <a:t>The Odyssey</a:t>
            </a: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– Epic Poetry  </a:t>
            </a:r>
            <a:endParaRPr/>
          </a:p>
          <a:p>
            <a:pPr indent="0" lvl="0" marL="274320" marR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None/>
            </a:pPr>
            <a:r>
              <a:rPr b="0" i="0" lang="en-US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1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28587" lvl="0" marL="27432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ymbol"/>
              <a:buNone/>
            </a:pPr>
            <a:r>
              <a:t/>
            </a:r>
            <a:endParaRPr b="0" i="1" sz="27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lang="en-US"/>
              <a:t>ONLINE ASSESSMENTS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3" name="Google Shape;193;p18"/>
          <p:cNvSpPr txBox="1"/>
          <p:nvPr>
            <p:ph idx="1" type="body"/>
          </p:nvPr>
        </p:nvSpPr>
        <p:spPr>
          <a:xfrm>
            <a:off x="301750" y="1433025"/>
            <a:ext cx="8503800" cy="466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8704" lvl="0" marL="27432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Start Strong - October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NJSLA - December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Linkit! - Test practice  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b="0" i="0" lang="en-US" sz="29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Turnitin.com - Writt</a:t>
            </a:r>
            <a:r>
              <a:rPr lang="en-US" sz="2900"/>
              <a:t>en assignments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Google Classroom - Homework/Classwork </a:t>
            </a:r>
            <a:endParaRPr sz="2900"/>
          </a:p>
          <a:p>
            <a:pPr indent="-298704" lvl="0" marL="274320" marR="0" rtl="0" algn="l">
              <a:lnSpc>
                <a:spcPct val="1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900"/>
              <a:buFont typeface="Noto Symbol"/>
              <a:buChar char="●"/>
            </a:pPr>
            <a:r>
              <a:rPr lang="en-US" sz="2900"/>
              <a:t>Google Forms - Tests/quizzes</a:t>
            </a:r>
            <a:endParaRPr sz="2900"/>
          </a:p>
          <a:p>
            <a:pPr indent="-139543" lvl="0" marL="274320" marR="0" rtl="0" algn="l">
              <a:lnSpc>
                <a:spcPct val="8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ymbol"/>
              <a:buNone/>
            </a:pPr>
            <a:r>
              <a:t/>
            </a:r>
            <a:endParaRPr b="0" i="0" sz="2497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lang="en-US"/>
              <a:t>WRITING 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9" name="Google Shape;199;p19"/>
          <p:cNvSpPr txBox="1"/>
          <p:nvPr>
            <p:ph idx="1" type="body"/>
          </p:nvPr>
        </p:nvSpPr>
        <p:spPr>
          <a:xfrm>
            <a:off x="301750" y="1596800"/>
            <a:ext cx="8503800" cy="480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97"/>
          </a:p>
          <a:p>
            <a:pPr indent="-304643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Research </a:t>
            </a:r>
            <a:r>
              <a:rPr lang="en-US" sz="2600"/>
              <a:t>Simulation</a:t>
            </a: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- </a:t>
            </a:r>
            <a:r>
              <a:rPr lang="en-US" sz="2600"/>
              <a:t>NJSLA rubric graded</a:t>
            </a:r>
            <a:endParaRPr sz="2600"/>
          </a:p>
          <a:p>
            <a:pPr indent="-304643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Literary Analysis – </a:t>
            </a:r>
            <a:r>
              <a:rPr lang="en-US" sz="2600"/>
              <a:t>NJSLA</a:t>
            </a: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rubri</a:t>
            </a:r>
            <a:r>
              <a:rPr lang="en-US" sz="2600"/>
              <a:t>c graded</a:t>
            </a:r>
            <a:endParaRPr sz="2600"/>
          </a:p>
          <a:p>
            <a:pPr indent="-304645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lang="en-US" sz="2600"/>
              <a:t>Narrative Prompt - NJSLA rubric graded </a:t>
            </a:r>
            <a:endParaRPr sz="2600"/>
          </a:p>
          <a:p>
            <a:pPr indent="-304645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lang="en-US" sz="2600"/>
              <a:t>Short</a:t>
            </a:r>
            <a:r>
              <a:rPr b="0" i="0" lang="en-US" sz="2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Responses  - Throughout the semester</a:t>
            </a:r>
            <a:endParaRPr b="0" i="0" sz="26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04643" lvl="0" marL="274320" marR="0" rtl="0" algn="l">
              <a:lnSpc>
                <a:spcPct val="20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Noto Symbol"/>
              <a:buChar char="●"/>
            </a:pPr>
            <a:r>
              <a:rPr lang="en-US" sz="2600"/>
              <a:t>Action Based Research - Journal entries, Formal essay 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0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Font typeface="Georgia"/>
              <a:buNone/>
            </a:pPr>
            <a:r>
              <a:rPr b="0" i="0" lang="en-US" sz="3300" u="none" cap="none" strike="noStrik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rPr>
              <a:t>ABOUT THE TEACHER</a:t>
            </a:r>
            <a:endParaRPr b="0" i="0" sz="3300" u="none" cap="none" strike="noStrike">
              <a:solidFill>
                <a:srgbClr val="7A9798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20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66954" lvl="0" marL="27432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Graduated from Georgian Court University with a Bachelor of Arts in English and Certification as a Teacher of English</a:t>
            </a:r>
            <a:endParaRPr sz="2400"/>
          </a:p>
          <a:p>
            <a:pPr indent="-274320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66954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Teaching at J</a:t>
            </a:r>
            <a:r>
              <a:rPr lang="en-US" sz="2400"/>
              <a:t>MHS 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since 200</a:t>
            </a:r>
            <a:r>
              <a:rPr lang="en-US" sz="2400"/>
              <a:t>5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-200</a:t>
            </a:r>
            <a:r>
              <a:rPr lang="en-US" sz="2400"/>
              <a:t>6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school year</a:t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266954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lang="en-US" sz="2400"/>
              <a:t>Student taught here also 2004-2005 school year</a:t>
            </a:r>
            <a:endParaRPr sz="2400"/>
          </a:p>
          <a:p>
            <a:pPr indent="-274320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266954" lvl="0" marL="274320" marR="0" rtl="0" algn="l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ymbol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Email – </a:t>
            </a:r>
            <a:r>
              <a:rPr b="0" i="0" lang="en-US" sz="2400" u="sng" cap="none" strike="noStrike">
                <a:solidFill>
                  <a:schemeClr val="hlink"/>
                </a:solidFill>
                <a:latin typeface="Georgia"/>
                <a:ea typeface="Georgia"/>
                <a:cs typeface="Georgia"/>
                <a:sym typeface="Georgia"/>
                <a:hlinkClick r:id="rId3"/>
              </a:rPr>
              <a:t>cashedlebower@jacksonsd.org</a:t>
            </a:r>
            <a:r>
              <a:rPr b="0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</a:t>
            </a:r>
            <a:endParaRPr b="0" i="0" sz="2400" u="none" cap="none" strike="noStrik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1"/>
          <p:cNvSpPr txBox="1"/>
          <p:nvPr>
            <p:ph type="title"/>
          </p:nvPr>
        </p:nvSpPr>
        <p:spPr>
          <a:xfrm>
            <a:off x="301752" y="228600"/>
            <a:ext cx="8534400" cy="7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GOALS</a:t>
            </a:r>
            <a:endParaRPr/>
          </a:p>
        </p:txBody>
      </p:sp>
      <p:sp>
        <p:nvSpPr>
          <p:cNvPr id="211" name="Google Shape;211;p21"/>
          <p:cNvSpPr txBox="1"/>
          <p:nvPr>
            <p:ph idx="1" type="body"/>
          </p:nvPr>
        </p:nvSpPr>
        <p:spPr>
          <a:xfrm>
            <a:off x="301752" y="1527048"/>
            <a:ext cx="8503800" cy="45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54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Ability to analyze literary devices in multiple genres</a:t>
            </a:r>
            <a:endParaRPr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Superior command of compositional skills</a:t>
            </a:r>
            <a:endParaRPr/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Polished public speaking and listening skills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Strong comprehension skills when reading independently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Understanding of the research process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ivic">
  <a:themeElements>
    <a:clrScheme name="Civic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